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6" r:id="rId3"/>
    <p:sldId id="283" r:id="rId4"/>
    <p:sldId id="304" r:id="rId5"/>
    <p:sldId id="286" r:id="rId6"/>
    <p:sldId id="305" r:id="rId7"/>
    <p:sldId id="306" r:id="rId8"/>
    <p:sldId id="297" r:id="rId9"/>
    <p:sldId id="307" r:id="rId10"/>
    <p:sldId id="308" r:id="rId11"/>
    <p:sldId id="298" r:id="rId12"/>
    <p:sldId id="299" r:id="rId13"/>
    <p:sldId id="309" r:id="rId14"/>
    <p:sldId id="258" r:id="rId15"/>
    <p:sldId id="259" r:id="rId16"/>
    <p:sldId id="311" r:id="rId17"/>
    <p:sldId id="310" r:id="rId18"/>
    <p:sldId id="313" r:id="rId19"/>
    <p:sldId id="312" r:id="rId20"/>
    <p:sldId id="31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14" autoAdjust="0"/>
  </p:normalViewPr>
  <p:slideViewPr>
    <p:cSldViewPr snapToGrid="0">
      <p:cViewPr varScale="1">
        <p:scale>
          <a:sx n="74" d="100"/>
          <a:sy n="74" d="100"/>
        </p:scale>
        <p:origin x="-970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F811-96E8-4FEC-8D62-BDDFD783D2E2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3FD00-5DAC-423E-801E-8C81F7563A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38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3FD00-5DAC-423E-801E-8C81F7563AB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61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A486D2A-B6CD-4DEA-87BF-7EFCFBB1585E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993775" y="677863"/>
            <a:ext cx="4872038" cy="3444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539212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083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686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0591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257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75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36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8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3503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48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358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83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343C-1078-4879-BAD8-52D1CC0CFDE9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6BE9-C788-409B-AC72-16CBEB541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122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18" y="4594033"/>
            <a:ext cx="11898217" cy="22639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Завьялова Марина Павловна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Сызранского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межмуниципального отдела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ГБУЗ «Самарский областной центр медицинской профилактики «Центр общественного здоровья»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год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461" y="1689315"/>
            <a:ext cx="11486670" cy="2867187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9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Взрослым….о подростковой</a:t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наркомании</a:t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4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74400" y="73248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255435"/>
            <a:ext cx="1097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ГБУЗ «Самарский областной центр медицинской профилактики </a:t>
            </a:r>
          </a:p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«Центр общественного здоровья»</a:t>
            </a:r>
          </a:p>
          <a:p>
            <a:pPr algn="ctr"/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Сызранский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межмуниципальный отдел</a:t>
            </a:r>
            <a:endParaRPr lang="ru-RU" dirty="0"/>
          </a:p>
        </p:txBody>
      </p:sp>
      <p:pic>
        <p:nvPicPr>
          <p:cNvPr id="1026" name="Picture 2" descr="C:\Users\Admin\Desktop\Логотип Центра медпроф. Самара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9315" y="261560"/>
            <a:ext cx="705328" cy="6373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4656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Стадии подростковой наркомании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Третья стадия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подростковой наркомании – развитие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психической зависимости.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слишком долгом перерыве между приемами подросток чувствует раздражительность, тревогу и беспокойство. Теперь поводом для дальнейших употреблений становится не только эйфория, но и потребность устранить неприятные ощущения.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75336" y="1825625"/>
            <a:ext cx="5734371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6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Четвертая  стадия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подростковой наркомании – возникновение </a:t>
            </a:r>
            <a:r>
              <a:rPr lang="ru-RU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физической зависимости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При отмене наркотического препарата возникают очень неприятные, порой болезненные вегетативные и соматические симптомы (ломка). Проявления абстинентного синдрома зависят от характера употребляемого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психоактивного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вещества.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455" y="-69294"/>
            <a:ext cx="1158303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Психическая зависимость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Виды наркоман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455" y="1794510"/>
            <a:ext cx="4062095" cy="427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72000" y="1268016"/>
            <a:ext cx="74523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Психическая зависимость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навязчивое влечение к психоактивному веществу и способность достижения состояния психического комфорта в предмете влечения.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Психическое влечение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выражается: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постоянных мыслях о наркотике, подъеме настроения в предвкушении приема, подавленности,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неудовлетворенности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отсутствии наркотика.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настроение, эмоциональный фон, взгляд на мир. Человек начинает неадекватно положительно оценивать все, что связано с наркотиками, и чрезмерно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отрицательно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воспринимать то, что мешает наркотизации.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снижается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ценность прежних интересов. Психическое влечение перестраивает жизненные интересы, отношения с другими людьми, меняет социальную ориентацию личности, он ищет компанию, где употребляют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5263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015" y="0"/>
            <a:ext cx="11754485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зависимость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49190" y="1216900"/>
            <a:ext cx="71094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latin typeface="Arial" panose="020B0604020202020204" pitchFamily="34" charset="0"/>
            </a:endParaRPr>
          </a:p>
          <a:p>
            <a:r>
              <a:rPr lang="ru-RU" sz="2000" b="1" dirty="0" smtClean="0">
                <a:latin typeface="Arial" panose="020B0604020202020204" pitchFamily="34" charset="0"/>
              </a:rPr>
              <a:t>Синдром физической зависимости</a:t>
            </a:r>
            <a:r>
              <a:rPr lang="ru-RU" sz="2000" b="1" dirty="0">
                <a:latin typeface="Arial" panose="020B0604020202020204" pitchFamily="34" charset="0"/>
              </a:rPr>
              <a:t> — </a:t>
            </a:r>
            <a:r>
              <a:rPr lang="ru-RU" sz="2000" b="1" dirty="0" smtClean="0">
                <a:latin typeface="Arial" panose="020B0604020202020204" pitchFamily="34" charset="0"/>
              </a:rPr>
              <a:t> синдром зависимости, возникающий </a:t>
            </a:r>
            <a:r>
              <a:rPr lang="ru-RU" sz="2000" b="1" dirty="0">
                <a:latin typeface="Arial" panose="020B0604020202020204" pitchFamily="34" charset="0"/>
              </a:rPr>
              <a:t>при длительном употреблении  </a:t>
            </a:r>
            <a:r>
              <a:rPr lang="ru-RU" sz="2000" b="1" dirty="0" err="1" smtClean="0">
                <a:latin typeface="Arial" panose="020B0604020202020204" pitchFamily="34" charset="0"/>
              </a:rPr>
              <a:t>психоактивных</a:t>
            </a:r>
            <a:r>
              <a:rPr lang="ru-RU" sz="2000" b="1" dirty="0" smtClean="0">
                <a:latin typeface="Arial" panose="020B0604020202020204" pitchFamily="34" charset="0"/>
              </a:rPr>
              <a:t> веществ, для </a:t>
            </a:r>
            <a:r>
              <a:rPr lang="ru-RU" sz="2000" b="1" dirty="0">
                <a:latin typeface="Arial" panose="020B0604020202020204" pitchFamily="34" charset="0"/>
              </a:rPr>
              <a:t>которого характерны возрастание </a:t>
            </a:r>
            <a:r>
              <a:rPr lang="ru-RU" sz="2000" b="1" dirty="0" smtClean="0">
                <a:latin typeface="Arial" panose="020B0604020202020204" pitchFamily="34" charset="0"/>
              </a:rPr>
              <a:t>толерантности к </a:t>
            </a:r>
            <a:r>
              <a:rPr lang="ru-RU" sz="2000" b="1" dirty="0">
                <a:latin typeface="Arial" panose="020B0604020202020204" pitchFamily="34" charset="0"/>
              </a:rPr>
              <a:t>этим веществам и развитие </a:t>
            </a:r>
            <a:r>
              <a:rPr lang="ru-RU" sz="2000" b="1" dirty="0" smtClean="0">
                <a:latin typeface="Arial" panose="020B0604020202020204" pitchFamily="34" charset="0"/>
              </a:rPr>
              <a:t>абстинентного синдрома (ломки)</a:t>
            </a:r>
            <a:r>
              <a:rPr lang="ru-RU" sz="2000" b="1" dirty="0">
                <a:latin typeface="Arial" panose="020B0604020202020204" pitchFamily="34" charset="0"/>
              </a:rPr>
              <a:t> при резком прекращении их употребления.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83445" y="3471620"/>
            <a:ext cx="710855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, Helvetica, sans-serif"/>
              </a:rPr>
              <a:t>  </a:t>
            </a:r>
            <a:endParaRPr lang="ru-RU" dirty="0" smtClean="0">
              <a:solidFill>
                <a:srgbClr val="000000"/>
              </a:solidFill>
              <a:latin typeface="Arial, Helvetica, sans-serif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Ломка от слова «ломать». Без наркотика возникает боль. При ломке у наркомана нет локализации боли, все болит: мышцы, голова, желудок, суставы. Суставная боль такая сильная, как будто кости ломаются. </a:t>
            </a:r>
            <a:endParaRPr lang="ru-RU" sz="2400" b="1" i="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 Галлюциногены (псилоцибин, сальвия, аяуаска)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015" y="1475146"/>
            <a:ext cx="456882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515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926" y="157225"/>
            <a:ext cx="11826471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Токсическое воздействие наркотиков на организм подростка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440624" y="1764379"/>
            <a:ext cx="8609773" cy="5240490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Наркотические препараты крайне негативно влияют на незрелую репродуктивную систему подростка. У каждой третьей девочки прекращаются менструации, в остальных случаях, как правило, наблюдаются нарушения менструального цикла.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При подростковой наркомании, как у девочек, так и у мальчиков, возникают патологические изменения, приводящие к бесплодию и увеличивающие риск развития уродств плода.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Из-за расстройств белкового обмена нарушается нормальный рост мышц. В результате интоксикации возникают поражения печени и неврологические расстройства.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Страдает психика, волевая и эмоциональная сфера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Характерная для подростковой наркомании неразборчивость при выборе половых партнеров оборачивается нежелательными беременностями, распространением сифилиса, ВИЧ, гонореи и других инфекций, передающихся половым путем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926" y="1764378"/>
            <a:ext cx="3154705" cy="410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644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672" y="-1115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Центральные нервные реакции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698" y="1259754"/>
            <a:ext cx="4259702" cy="5141048"/>
          </a:xfrm>
        </p:spPr>
      </p:pic>
      <p:sp>
        <p:nvSpPr>
          <p:cNvPr id="5" name="Прямоугольник 4"/>
          <p:cNvSpPr/>
          <p:nvPr/>
        </p:nvSpPr>
        <p:spPr>
          <a:xfrm>
            <a:off x="4343400" y="917912"/>
            <a:ext cx="7848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Возникают зрительные и слуховые галлюцинации.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закрытых глазах 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подростка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наблюдаются непонятные образы, визуальные эффекты, могут слышаться потусторонние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голоса.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Эти галлюцинации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могут вызвать у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него суицидальное поведение: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желание выпрыгнуть из окна высотного здания или броситься под 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колеса.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Нарушение сознания и мышления.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употребления наркотиков наблюдаются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резкие изменения в мыслительном процессе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теряется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грань между реальностью и иллюзиями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Амнезия.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После того, как состояние наркотического опьянения проходит, подросток не может вспомнить, что он делал, и что в это время происходило вокруг.</a:t>
            </a:r>
            <a:endParaRPr lang="ru-RU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Неосознанные действия.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Некоторые могут совершать бессознательные действия: ходить из стороны в сторону, при этом постоянно натыкаться на окружающие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предметы, могут падать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, спокойно лежать, метаться как эпилептик, при этом боль не ощущается и отказывает инстинкт самосохранения. </a:t>
            </a:r>
          </a:p>
        </p:txBody>
      </p:sp>
    </p:spTree>
    <p:extLst>
      <p:ext uri="{BB962C8B-B14F-4D97-AF65-F5344CB8AC3E}">
        <p14:creationId xmlns:p14="http://schemas.microsoft.com/office/powerpoint/2010/main" xmlns="" val="320782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716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Родителям - признаки подростковой наркомании: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336"/>
            <a:ext cx="10515600" cy="4673627"/>
          </a:xfrm>
        </p:spPr>
        <p:txBody>
          <a:bodyPr>
            <a:noAutofit/>
          </a:bodyPr>
          <a:lstStyle/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Нарастающая скрытность ребенка (возможно, без ухудшения отношений с родителями). Часто она сопровождается учащением и увеличением времени «гуляний», когда ребенок уходит из дома в то время, которое раньше проводил в семье или за уроками.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Возможно, ребенок слишком поздно ложится спать и все дольше залеживается в постели с утра.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Падает интерес к учебе или к привычным увлечениям и хобби, может быть, родители узнают о прогулах школьных занятий.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Снижается успеваемость.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Зато увеличиваются финансовые запросы, и молодой человек активно ищет пути их удовлетворения, выпрашивая деньги во все возрастающих количествах (если начинают пропадать деньги из родительских кошельков или ценные вещи из дома - это очень тревожный признак!).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Появляются 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новые подозрительные друзья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 (но вначале молодой человек обычно встречается с весьма приличными на вид наркоманами) или поведение старых приятелей становится подозрительным. Разговоры с ними ведутся шепотом, непонятными фразами или в уединении.</a:t>
            </a:r>
          </a:p>
          <a:p>
            <a:pPr lvl="0" fontAlgn="base"/>
            <a:r>
              <a:rPr lang="ru-RU" sz="1600" b="1" dirty="0">
                <a:latin typeface="Arial" pitchFamily="34" charset="0"/>
                <a:cs typeface="Arial" pitchFamily="34" charset="0"/>
              </a:rPr>
              <a:t>Настроение ребенка - это очень важный признак - меняется по непонятным причинам, очень быстро и часто не соответствует ситуации: добродушие и вялость в скандале или, наоборот, раздражительность в спокойной ситуации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lvl="0" fontAlgn="base"/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45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Родителям - признаки подростковой наркомании: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Вы можете заметить следы инъекций (т.е. уколов) по ходу вен на руках.</a:t>
            </a: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Внезапно появившаяся привычка всегда, вне зависимости от погоды, носить одежду с длинными руками, а также ухудшение внешнего вида: ощущение общей неряшливости, отечность кистей рук, сухость волос, бледный или сероватый оттенок кожи. </a:t>
            </a: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разговорах с друзьями ребенок, страдающий подростковой наркоманией, может употреблять такие слова, как «космос», «мулька», «эфенди»,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джеф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«коктейль», «винт», «лошадка», «кислота», «марафет»,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терьяк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султыга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«чек», «соломка», «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химка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», «опилки», «травка»…</a:t>
            </a:r>
          </a:p>
          <a:p>
            <a:pPr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В мусорном ведре, ящиках стола, сумке и карманах ребенка, страдающего подростковой наркоманией, можно обнаружить 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пакетики из фольги или полиэтилена с субстанцией зеленоватого, зеленовато-желтого, зеленовато-коричневого цветов с тяжелым травяным запахом (</a:t>
            </a:r>
            <a:r>
              <a:rPr lang="ru-RU" sz="16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спайс</a:t>
            </a:r>
            <a:r>
              <a:rPr lang="ru-RU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коробочки с маком (цельным или измельченным, в виде светло-коричневой массы),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смолообразное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коричневое вещество (опий), зеленоватые бруски или комочки с пряным запахом (гашиш), зеленоватую измельченную массу с пряным запахом (марихуана), различные лекарственные препараты в порошках, флаконах и ампулах.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Что необходимо делать?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37288" y="1825625"/>
            <a:ext cx="9416511" cy="43513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Подростковая наркомания – это хроническая болезнь, которая на сегодняшний день очень трудно поддается лечению (процент вылеченных – не более 3-5%) 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Что же можно сделать? </a:t>
            </a:r>
            <a:r>
              <a:rPr lang="ru-RU" dirty="0" smtClean="0"/>
              <a:t>Ответ только один: все возможное, чтобы не заболеть. В медицине это называется профилактикой заболевания.</a:t>
            </a:r>
          </a:p>
          <a:p>
            <a:pPr>
              <a:buNone/>
            </a:pPr>
            <a:r>
              <a:rPr lang="ru-RU" dirty="0" smtClean="0"/>
              <a:t>	Мы должны так рассказать детям о наркотиках, чтобы они действительно поняли, чем наркотики опасны.</a:t>
            </a:r>
          </a:p>
          <a:p>
            <a:pPr>
              <a:buNone/>
            </a:pPr>
            <a:r>
              <a:rPr lang="ru-RU" dirty="0" smtClean="0"/>
              <a:t>	«Должны… А как это сделать, где найти такие слова, чтобы дети действительно стали бояться наркотиков?» Это как раз самое сложное самое сложное – найти нужные слова. И задача этой презентации – помочь взрослым в этом.</a:t>
            </a:r>
          </a:p>
          <a:p>
            <a:pPr>
              <a:buNone/>
            </a:pPr>
            <a:r>
              <a:rPr lang="ru-RU" dirty="0" smtClean="0"/>
              <a:t>	На сегодняшний день защита от наркотиков только одна </a:t>
            </a:r>
            <a:r>
              <a:rPr lang="ru-RU" b="1" dirty="0" smtClean="0"/>
              <a:t>– </a:t>
            </a:r>
            <a:r>
              <a:rPr lang="ru-RU" dirty="0" smtClean="0"/>
              <a:t>ЗНАНИЯ, реальные научные знания, основанные на данных современной биологии и медицины. Подростки, которые принимают наркотики, практически ничего не знают о механизмах их действия.</a:t>
            </a:r>
          </a:p>
          <a:p>
            <a:endParaRPr lang="ru-RU" dirty="0"/>
          </a:p>
        </p:txBody>
      </p:sp>
      <p:pic>
        <p:nvPicPr>
          <p:cNvPr id="5" name="Содержимое 3" descr="http://obchin.luban.edu.by/ru/sm_full.aspx?guid=917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Советы для взрослых</a:t>
            </a:r>
            <a:endParaRPr lang="ru-RU" b="1" dirty="0">
              <a:solidFill>
                <a:srgbClr val="C0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56841"/>
            <a:ext cx="10515600" cy="47201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Рассказывайте детям и подросткам о вреде наркотиков.</a:t>
            </a:r>
          </a:p>
          <a:p>
            <a:pPr>
              <a:buNone/>
            </a:pPr>
            <a:r>
              <a:rPr lang="ru-RU" dirty="0" smtClean="0"/>
              <a:t>- Используйте все возможности для разговора о наркотиках, которые возникают сами собой (например, телевидение, фильмы, газеты).</a:t>
            </a:r>
          </a:p>
          <a:p>
            <a:pPr>
              <a:buNone/>
            </a:pPr>
            <a:r>
              <a:rPr lang="ru-RU" dirty="0" smtClean="0"/>
              <a:t>- Спросите, что они думают о наркотиках.</a:t>
            </a:r>
          </a:p>
          <a:p>
            <a:pPr>
              <a:buNone/>
            </a:pPr>
            <a:r>
              <a:rPr lang="ru-RU" dirty="0" smtClean="0"/>
              <a:t>- Не читайте наставлений, но расскажите детям о своей позиции по отношению к наркотикам.</a:t>
            </a:r>
          </a:p>
          <a:p>
            <a:pPr>
              <a:buNone/>
            </a:pPr>
            <a:r>
              <a:rPr lang="ru-RU" dirty="0" smtClean="0"/>
              <a:t>- Расскажите им об опасностях, которым они себя подвергают в случае употребления наркотиков.</a:t>
            </a:r>
          </a:p>
          <a:p>
            <a:pPr>
              <a:buNone/>
            </a:pPr>
            <a:r>
              <a:rPr lang="ru-RU" dirty="0" smtClean="0"/>
              <a:t>- Убедитесь, что они понимают: что бы ни случилось, они могут прийти к вам за спокойной, мудрой помощью и советом.</a:t>
            </a:r>
          </a:p>
          <a:p>
            <a:pPr>
              <a:buNone/>
            </a:pPr>
            <a:r>
              <a:rPr lang="ru-RU" dirty="0" smtClean="0"/>
              <a:t>- Поговорите с ними о давлении со стороны сверстников и разработайте тактику, как с этим разобраться. 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Памятка для родителей: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Как уберечь детей от наркотиков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dirty="0" smtClean="0">
                <a:cs typeface="Arial" pitchFamily="34" charset="0"/>
              </a:rPr>
              <a:t>Невозможно изолировать ребенка от этой реальности, просто запретив употреблять наркотики, посещать дискотеки и гулять в определенных местах. Как же уберечь наших детей от этого зла? Лучший путь -  это сотрудничество с Вашим взрослеющим ребенком.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Учитесь видеть мир его глазами. Для этого полезно вспомнить себя в таком же возрасте, свой первый контакт с алкоголем, табаком.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Умейте слушать. Поймите, чем живет ваш ребенок, каковы его мысли, чувства.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 Говорите о себе, чтобы ребенку было легче говорить о себе.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Не запрещайте безапелляционно. Задавайте вопросы. Выражайте свое мнение.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 Предоставьте ребенку знания о наркотиках, не избегая разговора о положительных моментах удовольствия от них. Вам необходимо помочь сделать ему правильный сознательный выбор между непродолжительным удовольствием и длительными необратимыми последствиями.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Научите ребенка говорить «нет». Важно, чтобы он в семье имел это право. Тогда ему будет легче сопротивляться давлению сверстников, предлагающих наркотики. 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cs typeface="Arial" pitchFamily="34" charset="0"/>
              </a:rPr>
              <a:t>Разделяйте проблемы ребенка и оказывайте ему поддержку. Учите ребенка, как решать проблемы, а не избегать их. Если у него не получается самостоятельно, пройдите весь путь решения проблемы с ним вместе.</a:t>
            </a:r>
            <a:endParaRPr lang="ru-RU" sz="3200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110" t="10954" r="4735" b="-10954"/>
          <a:stretch/>
        </p:blipFill>
        <p:spPr>
          <a:xfrm>
            <a:off x="250473" y="414820"/>
            <a:ext cx="5332180" cy="6841278"/>
          </a:xfrm>
        </p:spPr>
      </p:pic>
      <p:sp>
        <p:nvSpPr>
          <p:cNvPr id="5" name="Прямоугольник 4"/>
          <p:cNvSpPr/>
          <p:nvPr/>
        </p:nvSpPr>
        <p:spPr>
          <a:xfrm>
            <a:off x="6075948" y="1740383"/>
            <a:ext cx="5955631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inherit"/>
                <a:ea typeface="Calibri" panose="020F050202020403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 Российской Федерации среди всех наркозависимых: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20%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всех наркозависимых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это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школьники;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60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% - молодежь в возрасте от 16 до 30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лет;</a:t>
            </a:r>
            <a:endParaRPr lang="ru-RU" sz="2000" b="1" dirty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20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% - это люди старше тридцати.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Средний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возраст начала приема наркотических веществ в нашей стране составляет 15 - 17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лет.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Один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наркозависимый привлекает к употреблению психотропных веществ 13 - 15 человек. </a:t>
            </a:r>
            <a:endParaRPr lang="ru-RU" sz="2000" b="1" dirty="0" smtClean="0">
              <a:solidFill>
                <a:srgbClr val="0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Каждый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год в РФ умирает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от наркомании 70- 80 тысяч 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86718" y="414820"/>
            <a:ext cx="13532796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 наркомании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10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s://zuzino.mos.ru/zhkkh-i-blagoustroystvo/%D0%BD%D0%B0%D1%80%D0%BA%D0%BE%D1%82%D0%B8%D0%BA%D0%B8%2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1722" y="2154264"/>
            <a:ext cx="6586780" cy="404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630" y="143510"/>
            <a:ext cx="115443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психоактивных веществ (ПАВ)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03420" y="999745"/>
            <a:ext cx="7509510" cy="7307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Психоактивное вещество </a:t>
            </a: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— любое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вещество (или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смесь)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естественного или искусственного происхождения, которое влияет на функционирование 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центральной нервной системы,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приводя к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изменению психического состояния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иногда вплоть до </a:t>
            </a:r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изменёного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состояния сознания.</a:t>
            </a: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 ПАВ относятся: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Алкоголь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Никотин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Кофеин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Некоторые лекарства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Наркотики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Ингалянты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-это тоже ПАВ, так как действуют на работу мозга и изменяют состояние человека</a:t>
            </a:r>
          </a:p>
          <a:p>
            <a:pPr>
              <a:lnSpc>
                <a:spcPts val="1920"/>
              </a:lnSpc>
            </a:pPr>
            <a:endParaRPr lang="ru-RU" sz="1600" dirty="0" smtClean="0"/>
          </a:p>
          <a:p>
            <a:pPr>
              <a:lnSpc>
                <a:spcPts val="1920"/>
              </a:lnSpc>
            </a:pPr>
            <a:endParaRPr lang="ru-RU" sz="1600" dirty="0" smtClean="0"/>
          </a:p>
          <a:p>
            <a:pPr marL="285750" indent="-285750">
              <a:lnSpc>
                <a:spcPts val="1920"/>
              </a:lnSpc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ts val="1920"/>
              </a:lnSpc>
            </a:pPr>
            <a:endParaRPr lang="ru-RU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sz="1400" dirty="0"/>
          </a:p>
        </p:txBody>
      </p:sp>
      <p:pic>
        <p:nvPicPr>
          <p:cNvPr id="6" name="Объект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" y="1616965"/>
            <a:ext cx="3931920" cy="445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280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slide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907" y="433953"/>
            <a:ext cx="10569845" cy="57963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65859" y="352387"/>
            <a:ext cx="6798481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психоактивные вещества являются наркотиками, но все наркотики являются психоактивными веществами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Наркотики бывают двух видов: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естественного происхождения, известные с древности (марихуана, гашиш, опиум, конопля)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синтетические, т. е. созданные химическим путем (ЛСД,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экстази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амфетамины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барбитураты,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спайсы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соли)</a:t>
            </a: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Синтетические наркотики представляют для общества наибольшую угрозу, так как по стоимости они более доступны для молодежи. К тому же синтетические психотропные вещества оказывают на организм более выраженное разрушительное воздействие, чем природные.</a:t>
            </a: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460" y="3621076"/>
            <a:ext cx="3719594" cy="2719879"/>
          </a:xfrm>
          <a:prstGeom prst="rect">
            <a:avLst/>
          </a:prstGeom>
        </p:spPr>
      </p:pic>
      <p:pic>
        <p:nvPicPr>
          <p:cNvPr id="36866" name="Picture 2" descr="Виды наркот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956" y="588936"/>
            <a:ext cx="3642102" cy="2462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9565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0"/>
            <a:ext cx="11800276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Курительные смеси</a:t>
            </a:r>
            <a:r>
              <a:rPr lang="ru-RU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— общее название ароматизированных травяных смесей, вызывающих психоактивные эффекты при курении.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России известны как «Курительные миксы», «Арома миксы», «Спайс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8063" y="1668026"/>
            <a:ext cx="5122842" cy="543906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Спайс </a:t>
            </a:r>
            <a:r>
              <a:rPr lang="ru-RU" sz="2400" b="1" dirty="0"/>
              <a:t>(от англ. «spice» - специя, пряность) - разновидность травяной смеси, в состав которой входят синтетические вещества и обыкновенные </a:t>
            </a:r>
            <a:r>
              <a:rPr lang="ru-RU" sz="2400" b="1" dirty="0" smtClean="0"/>
              <a:t>травы. Спайсы </a:t>
            </a:r>
            <a:r>
              <a:rPr lang="ru-RU" sz="2400" b="1" dirty="0"/>
              <a:t>содержат в себе синтетический галлюциноген, созданный в США. </a:t>
            </a:r>
            <a:r>
              <a:rPr lang="ru-RU" sz="2400" b="1" dirty="0" smtClean="0"/>
              <a:t>Синтетический </a:t>
            </a:r>
            <a:r>
              <a:rPr lang="ru-RU" sz="2400" b="1" dirty="0"/>
              <a:t>каннабинойд «JWH-018» </a:t>
            </a:r>
            <a:r>
              <a:rPr lang="ru-RU" sz="2400" b="1" dirty="0">
                <a:solidFill>
                  <a:srgbClr val="C00000"/>
                </a:solidFill>
              </a:rPr>
              <a:t>в 5 раз сильнее натурального аналога и в два раза быстрее вызывает зависимость у человека</a:t>
            </a:r>
            <a:r>
              <a:rPr lang="ru-RU" sz="1400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209" y="1668026"/>
            <a:ext cx="6311324" cy="502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044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Подростковая наркомания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Подростковая наркомания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– патологическая зависимость от наркотических препаратов у лиц подросткового возраста. Развивается в результате взаимодействия психологических, биологических и социальных факторов. Отличительными особенностями подростковой наркомании являются: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быстрое возникновение психопатологических нарушений;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грубые личностные изменения, препятствующие последующей адаптации к взрослой жизни;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выраженное негативное влияние на все органы и системы. 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Мы с вами живем в таком мире, где причин для того, чтобы употреблять наркотики, гораздо больше, как кажется подросткам, чем их не употреблять. И это на самом деле страшно…. </a:t>
            </a:r>
          </a:p>
          <a:p>
            <a:endParaRPr lang="ru-RU" sz="2400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200759" cy="22390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43940"/>
            <a:ext cx="10603735" cy="1325563"/>
          </a:xfrm>
          <a:solidFill>
            <a:srgbClr val="FF0000"/>
          </a:solidFill>
          <a:ln w="9360">
            <a:solidFill>
              <a:srgbClr val="00CCFF"/>
            </a:solidFill>
          </a:ln>
        </p:spPr>
        <p:txBody>
          <a:bodyPr vert="horz" lIns="81631" tIns="77712" rIns="81631" bIns="42448" rtlCol="0" anchor="ctr">
            <a:normAutofit/>
          </a:bodyPr>
          <a:lstStyle/>
          <a:p>
            <a:pPr>
              <a:tabLst>
                <a:tab pos="0" algn="l"/>
                <a:tab pos="406044" algn="l"/>
                <a:tab pos="813528" algn="l"/>
                <a:tab pos="1221011" algn="l"/>
                <a:tab pos="1628495" algn="l"/>
                <a:tab pos="2035979" algn="l"/>
                <a:tab pos="2443463" algn="l"/>
                <a:tab pos="2850946" algn="l"/>
                <a:tab pos="3258431" algn="l"/>
                <a:tab pos="3665914" algn="l"/>
                <a:tab pos="4073399" algn="l"/>
                <a:tab pos="4480882" algn="l"/>
                <a:tab pos="4888366" algn="l"/>
                <a:tab pos="5295849" algn="l"/>
                <a:tab pos="5703334" algn="l"/>
                <a:tab pos="6110816" algn="l"/>
                <a:tab pos="6518301" algn="l"/>
                <a:tab pos="6925784" algn="l"/>
                <a:tab pos="7333269" algn="l"/>
                <a:tab pos="7740751" algn="l"/>
                <a:tab pos="8148236" algn="l"/>
                <a:tab pos="8535561" algn="l"/>
              </a:tabLst>
              <a:defRPr/>
            </a:pPr>
            <a:endParaRPr lang="ru-RU" sz="3600" b="1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8200" y="1825624"/>
            <a:ext cx="5181600" cy="4358199"/>
          </a:xfrm>
          <a:solidFill>
            <a:srgbClr val="FFFF99"/>
          </a:solidFill>
          <a:ln w="9360">
            <a:solidFill>
              <a:srgbClr val="FF3300"/>
            </a:solidFill>
          </a:ln>
        </p:spPr>
        <p:txBody>
          <a:bodyPr vert="horz" lIns="81631" tIns="67917" rIns="81631" bIns="42448" rtlCol="0">
            <a:normAutofit fontScale="92500" lnSpcReduction="10000"/>
          </a:bodyPr>
          <a:lstStyle/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Чтобы было хорошо, весело, кайф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Так легче общаться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От горя, забыться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Быть «круче» (танцевать, оттягиваться)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Просто, чтобы испытать что это такое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Уйти от боли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За компанию, расслабиться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Для смелости, энергии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dirty="0" smtClean="0"/>
              <a:t>Уйти в другие миры и др.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None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 smtClean="0"/>
          </a:p>
          <a:p>
            <a:pPr marL="302373" indent="-302373" algn="ctr">
              <a:spcBef>
                <a:spcPts val="726"/>
              </a:spcBef>
              <a:buClr>
                <a:srgbClr val="00CCFF"/>
              </a:buClr>
              <a:buSzPct val="65000"/>
              <a:buNone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r>
              <a:rPr lang="ru-RU" sz="2400" b="1" i="1" dirty="0" smtClean="0"/>
              <a:t>Список можно продолжать……</a:t>
            </a:r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 smtClean="0"/>
          </a:p>
          <a:p>
            <a:pPr marL="302373" indent="-302373">
              <a:spcBef>
                <a:spcPts val="726"/>
              </a:spcBef>
              <a:buClr>
                <a:srgbClr val="00CCFF"/>
              </a:buClr>
              <a:buSzPct val="65000"/>
              <a:buFont typeface="Wingdings" charset="2"/>
              <a:buChar char=""/>
              <a:tabLst>
                <a:tab pos="302373" algn="l"/>
                <a:tab pos="397405" algn="l"/>
                <a:tab pos="804889" algn="l"/>
                <a:tab pos="1212373" algn="l"/>
                <a:tab pos="1619856" algn="l"/>
                <a:tab pos="2027339" algn="l"/>
                <a:tab pos="2434823" algn="l"/>
                <a:tab pos="2842307" algn="l"/>
                <a:tab pos="3249791" algn="l"/>
                <a:tab pos="3657275" algn="l"/>
                <a:tab pos="4064759" algn="l"/>
                <a:tab pos="4472242" algn="l"/>
                <a:tab pos="4879726" algn="l"/>
                <a:tab pos="5287210" algn="l"/>
                <a:tab pos="5694694" algn="l"/>
                <a:tab pos="6102177" algn="l"/>
                <a:tab pos="6509662" algn="l"/>
                <a:tab pos="6917145" algn="l"/>
                <a:tab pos="7324629" algn="l"/>
                <a:tab pos="7732112" algn="l"/>
                <a:tab pos="8139597" algn="l"/>
                <a:tab pos="8535561" algn="l"/>
              </a:tabLst>
              <a:defRPr/>
            </a:pPr>
            <a:endParaRPr lang="ru-RU" sz="24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sz="half" idx="2"/>
          </p:nvPr>
        </p:nvSpPr>
        <p:spPr>
          <a:xfrm>
            <a:off x="6260335" y="1825625"/>
            <a:ext cx="5181600" cy="4342700"/>
          </a:xfrm>
          <a:solidFill>
            <a:srgbClr val="FFFF99"/>
          </a:solidFill>
          <a:ln w="9360">
            <a:solidFill>
              <a:srgbClr val="FF99CC"/>
            </a:solidFill>
          </a:ln>
        </p:spPr>
        <p:txBody>
          <a:bodyPr vert="horz" lIns="81631" tIns="67917" rIns="81631" bIns="42448" rtlCol="0">
            <a:noAutofit/>
          </a:bodyPr>
          <a:lstStyle/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Боятся за свою жизнь и здоровье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Не хотят проблем (с родителями, полицией)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dirty="0" smtClean="0">
                <a:cs typeface="Arial" panose="020B0604020202020204" pitchFamily="34" charset="0"/>
              </a:rPr>
              <a:t>Есть принципы и убеждения</a:t>
            </a:r>
          </a:p>
          <a:p>
            <a:pPr marL="301625" indent="-301625">
              <a:spcBef>
                <a:spcPts val="725"/>
              </a:spcBef>
              <a:buClr>
                <a:srgbClr val="00CCFF"/>
              </a:buClr>
              <a:buSzPct val="65000"/>
              <a:buFont typeface="Wingdings" panose="05000000000000000000" pitchFamily="2" charset="2"/>
              <a:buChar char=""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endParaRPr lang="ru-RU" sz="2400" b="1" dirty="0" smtClean="0">
              <a:cs typeface="Arial" panose="020B0604020202020204" pitchFamily="34" charset="0"/>
            </a:endParaRPr>
          </a:p>
          <a:p>
            <a:pPr marL="301625" indent="-301625" algn="ctr">
              <a:spcBef>
                <a:spcPts val="725"/>
              </a:spcBef>
              <a:buClr>
                <a:srgbClr val="00CCFF"/>
              </a:buClr>
              <a:buSzPct val="65000"/>
              <a:buNone/>
              <a:tabLst>
                <a:tab pos="301625" algn="l"/>
                <a:tab pos="396875" algn="l"/>
                <a:tab pos="804863" algn="l"/>
                <a:tab pos="1211263" algn="l"/>
                <a:tab pos="1619250" algn="l"/>
                <a:tab pos="2027238" algn="l"/>
                <a:tab pos="2433638" algn="l"/>
                <a:tab pos="2841625" algn="l"/>
                <a:tab pos="3249613" algn="l"/>
                <a:tab pos="3656013" algn="l"/>
                <a:tab pos="4064000" algn="l"/>
                <a:tab pos="4471988" algn="l"/>
                <a:tab pos="4878388" algn="l"/>
                <a:tab pos="5286375" algn="l"/>
                <a:tab pos="5694363" algn="l"/>
                <a:tab pos="6100763" algn="l"/>
                <a:tab pos="6508750" algn="l"/>
                <a:tab pos="6916738" algn="l"/>
                <a:tab pos="7323138" algn="l"/>
                <a:tab pos="7731125" algn="l"/>
                <a:tab pos="8139113" algn="l"/>
                <a:tab pos="8534400" algn="l"/>
              </a:tabLst>
            </a:pPr>
            <a:r>
              <a:rPr lang="ru-RU" sz="2400" b="1" i="1" dirty="0" smtClean="0">
                <a:cs typeface="Arial" panose="020B0604020202020204" pitchFamily="34" charset="0"/>
              </a:rPr>
              <a:t>Реальных причины всего 3…</a:t>
            </a:r>
            <a:endParaRPr lang="ru-RU" sz="2400" b="1" i="1" dirty="0"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52404" y="278969"/>
          <a:ext cx="1055434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174"/>
                <a:gridCol w="5277174"/>
              </a:tblGrid>
              <a:tr h="905101"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каким причинам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подростки употребляют  наркотики?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 почему этого не делают?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37613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2" dur="5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7" dur="5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8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Стадии подростковой наркомании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93" y="1425845"/>
            <a:ext cx="5181600" cy="472012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2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Первая  стадия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первый прием (или несколько приемов) наркотика. Подросток употребляет наркотический препарат «за компанию», провоцируемый более опытными сверстниками или ребятами постарше.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Зависимости не возникает,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эйфория на этом этапе подростковой наркомании слабо выражена. Нередко преобладают неприятные физиологические эффекты, характерные для первого употребления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психоактивных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веществ.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Основное значение первой стадии – устранение психологического барьера, исчезновение внутреннего запрета на прием наркотиков.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На этой стадии подростковой наркомании у многих пациентов формируется представление о безопасности наркотического вещества.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1456841"/>
            <a:ext cx="5181600" cy="4720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Вторая стадия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  возникновение эйфории. Подросток начинает чувствовать эйфорию в состоянии интоксикации и начинает рассматривать прием наркотика, как способ быстро и без особых усилий получить удовольствие.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Наркотическая зависимость на этой стадии подростковой наркомании отсутствует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продолжение употребления обусловлено приятными ощущениями и потребностью быть частью группы, разделять ее интересы.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5525</TotalTime>
  <Words>932</Words>
  <Application>Microsoft Office PowerPoint</Application>
  <PresentationFormat>Произвольный</PresentationFormat>
  <Paragraphs>145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              Взрослым….о подростковой  наркомании  </vt:lpstr>
      <vt:lpstr>       Проблема наркомании</vt:lpstr>
      <vt:lpstr>Виды психоактивных веществ (ПАВ) </vt:lpstr>
      <vt:lpstr>Слайд 4</vt:lpstr>
      <vt:lpstr>Слайд 5</vt:lpstr>
      <vt:lpstr>Курительные смеси — общее название ароматизированных травяных смесей, вызывающих психоактивные эффекты при курении. В России известны как «Курительные миксы», «Арома миксы», «Спайс».</vt:lpstr>
      <vt:lpstr>Подростковая наркомания</vt:lpstr>
      <vt:lpstr>Слайд 8</vt:lpstr>
      <vt:lpstr>Стадии подростковой наркомании</vt:lpstr>
      <vt:lpstr>Стадии подростковой наркомании</vt:lpstr>
      <vt:lpstr>Психическая зависимость</vt:lpstr>
      <vt:lpstr>Физическая зависимость</vt:lpstr>
      <vt:lpstr>Токсическое воздействие наркотиков на организм подростка</vt:lpstr>
      <vt:lpstr>Центральные нервные реакции</vt:lpstr>
      <vt:lpstr>Родителям - признаки подростковой наркомании:</vt:lpstr>
      <vt:lpstr>Родителям - признаки подростковой наркомании:</vt:lpstr>
      <vt:lpstr>Что необходимо делать?</vt:lpstr>
      <vt:lpstr>Советы для взрослых</vt:lpstr>
      <vt:lpstr>Памятка для родителей:  Как уберечь детей от наркотиков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 Windows</cp:lastModifiedBy>
  <cp:revision>248</cp:revision>
  <dcterms:created xsi:type="dcterms:W3CDTF">2015-07-06T10:28:18Z</dcterms:created>
  <dcterms:modified xsi:type="dcterms:W3CDTF">2020-06-29T07:51:50Z</dcterms:modified>
</cp:coreProperties>
</file>